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52" autoAdjust="0"/>
    <p:restoredTop sz="94660"/>
  </p:normalViewPr>
  <p:slideViewPr>
    <p:cSldViewPr snapToGrid="0">
      <p:cViewPr varScale="1">
        <p:scale>
          <a:sx n="64" d="100"/>
          <a:sy n="64" d="100"/>
        </p:scale>
        <p:origin x="94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Monday, June 10, 2024</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876631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Monday, June 10, 2024</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569517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Monday, June 10, 2024</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929879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Monday, June 10, 2024</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403346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Monday, June 10, 2024</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7404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Monday, June 10, 2024</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064852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Monday, June 10, 2024</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01669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Monday, June 10, 2024</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18502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Monday, June 10, 2024</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36679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Monday, June 10, 2024</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286422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Monday, June 10, 2024</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623850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Monday, June 10, 2024</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212138271"/>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67673C-A9E2-BDF8-96BA-B9040D445BF9}"/>
              </a:ext>
            </a:extLst>
          </p:cNvPr>
          <p:cNvSpPr>
            <a:spLocks noGrp="1"/>
          </p:cNvSpPr>
          <p:nvPr>
            <p:ph type="ctrTitle"/>
          </p:nvPr>
        </p:nvSpPr>
        <p:spPr>
          <a:xfrm>
            <a:off x="550864" y="1051551"/>
            <a:ext cx="3565524" cy="2384898"/>
          </a:xfrm>
        </p:spPr>
        <p:txBody>
          <a:bodyPr anchor="b">
            <a:normAutofit/>
          </a:bodyPr>
          <a:lstStyle/>
          <a:p>
            <a:r>
              <a:rPr lang="en-GB" sz="4800" dirty="0"/>
              <a:t>Robben Island Cell Virtual Tour</a:t>
            </a:r>
            <a:endParaRPr lang="en-ZA" sz="4800" dirty="0"/>
          </a:p>
        </p:txBody>
      </p:sp>
      <p:sp>
        <p:nvSpPr>
          <p:cNvPr id="3" name="Subtitle 2">
            <a:extLst>
              <a:ext uri="{FF2B5EF4-FFF2-40B4-BE49-F238E27FC236}">
                <a16:creationId xmlns:a16="http://schemas.microsoft.com/office/drawing/2014/main" id="{F7FAD443-C15B-D810-C9DF-AEE4731FBD57}"/>
              </a:ext>
            </a:extLst>
          </p:cNvPr>
          <p:cNvSpPr>
            <a:spLocks noGrp="1"/>
          </p:cNvSpPr>
          <p:nvPr>
            <p:ph type="subTitle" idx="1"/>
          </p:nvPr>
        </p:nvSpPr>
        <p:spPr>
          <a:xfrm>
            <a:off x="550863" y="3569008"/>
            <a:ext cx="3565525" cy="1731656"/>
          </a:xfrm>
        </p:spPr>
        <p:txBody>
          <a:bodyPr>
            <a:normAutofit/>
          </a:bodyPr>
          <a:lstStyle/>
          <a:p>
            <a:r>
              <a:rPr lang="en-GB" sz="2000" dirty="0">
                <a:solidFill>
                  <a:schemeClr val="tx1">
                    <a:alpha val="60000"/>
                  </a:schemeClr>
                </a:solidFill>
              </a:rPr>
              <a:t>Nyaniso </a:t>
            </a:r>
            <a:r>
              <a:rPr lang="en-GB" sz="2000" dirty="0" err="1">
                <a:solidFill>
                  <a:schemeClr val="tx1">
                    <a:alpha val="60000"/>
                  </a:schemeClr>
                </a:solidFill>
              </a:rPr>
              <a:t>Tukani</a:t>
            </a:r>
            <a:endParaRPr lang="en-GB" sz="2000" dirty="0">
              <a:solidFill>
                <a:schemeClr val="tx1">
                  <a:alpha val="60000"/>
                </a:schemeClr>
              </a:solidFill>
            </a:endParaRPr>
          </a:p>
          <a:p>
            <a:r>
              <a:rPr lang="en-GB" sz="2000" dirty="0">
                <a:solidFill>
                  <a:schemeClr val="tx1">
                    <a:alpha val="60000"/>
                  </a:schemeClr>
                </a:solidFill>
              </a:rPr>
              <a:t>xolilizwenyaniso7@gmail.com</a:t>
            </a:r>
          </a:p>
          <a:p>
            <a:r>
              <a:rPr lang="en-GB" sz="2000" dirty="0">
                <a:solidFill>
                  <a:schemeClr val="tx1">
                    <a:alpha val="60000"/>
                  </a:schemeClr>
                </a:solidFill>
              </a:rPr>
              <a:t>Phone Number: 0680304748</a:t>
            </a:r>
            <a:endParaRPr lang="en-ZA" sz="2000" dirty="0">
              <a:solidFill>
                <a:schemeClr val="tx1">
                  <a:alpha val="60000"/>
                </a:schemeClr>
              </a:solidFill>
            </a:endParaRPr>
          </a:p>
        </p:txBody>
      </p:sp>
      <p:grpSp>
        <p:nvGrpSpPr>
          <p:cNvPr id="11" name="Group 10">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12" name="Freeform: Shape 11">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 name="Picture 3">
            <a:extLst>
              <a:ext uri="{FF2B5EF4-FFF2-40B4-BE49-F238E27FC236}">
                <a16:creationId xmlns:a16="http://schemas.microsoft.com/office/drawing/2014/main" id="{603BE9C0-6B1D-2194-4F6A-5F3B2191698A}"/>
              </a:ext>
            </a:extLst>
          </p:cNvPr>
          <p:cNvPicPr>
            <a:picLocks noChangeAspect="1"/>
          </p:cNvPicPr>
          <p:nvPr/>
        </p:nvPicPr>
        <p:blipFill rotWithShape="1">
          <a:blip r:embed="rId2"/>
          <a:srcRect l="621" r="2" b="2"/>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15" name="Rectangle 14">
            <a:extLst>
              <a:ext uri="{FF2B5EF4-FFF2-40B4-BE49-F238E27FC236}">
                <a16:creationId xmlns:a16="http://schemas.microsoft.com/office/drawing/2014/main" id="{41AC6C06-99FE-4BA1-BC82-8406A424C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17318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E92EC-D746-1BA3-EEBA-34687D35D396}"/>
              </a:ext>
            </a:extLst>
          </p:cNvPr>
          <p:cNvSpPr>
            <a:spLocks noGrp="1"/>
          </p:cNvSpPr>
          <p:nvPr>
            <p:ph type="title"/>
          </p:nvPr>
        </p:nvSpPr>
        <p:spPr>
          <a:xfrm>
            <a:off x="550862" y="580363"/>
            <a:ext cx="5437188" cy="1997855"/>
          </a:xfrm>
        </p:spPr>
        <p:txBody>
          <a:bodyPr wrap="square" anchor="t">
            <a:normAutofit/>
          </a:bodyPr>
          <a:lstStyle/>
          <a:p>
            <a:r>
              <a:rPr lang="en-GB" dirty="0"/>
              <a:t>Choice of the project</a:t>
            </a:r>
            <a:endParaRPr lang="en-ZA" dirty="0"/>
          </a:p>
        </p:txBody>
      </p:sp>
      <p:sp>
        <p:nvSpPr>
          <p:cNvPr id="10" name="Oval 9">
            <a:extLst>
              <a:ext uri="{FF2B5EF4-FFF2-40B4-BE49-F238E27FC236}">
                <a16:creationId xmlns:a16="http://schemas.microsoft.com/office/drawing/2014/main" id="{6959C3E7-D59B-44C4-9BBD-3BC2A41A0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 name="Group 11">
            <a:extLst>
              <a:ext uri="{FF2B5EF4-FFF2-40B4-BE49-F238E27FC236}">
                <a16:creationId xmlns:a16="http://schemas.microsoft.com/office/drawing/2014/main" id="{3654876B-FB01-4E58-9C9F-3D510011B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22329" y="4018501"/>
            <a:ext cx="1468514" cy="1521012"/>
            <a:chOff x="8926879" y="88028"/>
            <a:chExt cx="1468514" cy="1521012"/>
          </a:xfrm>
        </p:grpSpPr>
        <p:sp>
          <p:nvSpPr>
            <p:cNvPr id="13" name="Freeform 5">
              <a:extLst>
                <a:ext uri="{FF2B5EF4-FFF2-40B4-BE49-F238E27FC236}">
                  <a16:creationId xmlns:a16="http://schemas.microsoft.com/office/drawing/2014/main" id="{6EE14B10-2C91-4CF8-ABB6-7E21AA98C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153221" y="88028"/>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6">
              <a:extLst>
                <a:ext uri="{FF2B5EF4-FFF2-40B4-BE49-F238E27FC236}">
                  <a16:creationId xmlns:a16="http://schemas.microsoft.com/office/drawing/2014/main" id="{5A93B35E-1AB2-4CCC-91AC-122E57A18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8926879" y="221946"/>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8">
              <a:extLst>
                <a:ext uri="{FF2B5EF4-FFF2-40B4-BE49-F238E27FC236}">
                  <a16:creationId xmlns:a16="http://schemas.microsoft.com/office/drawing/2014/main" id="{E9951197-11BD-489A-BF2C-E542541A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455555" y="532490"/>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FBF3112D-CAE1-64BD-0019-4B9D03EDC8AD}"/>
              </a:ext>
            </a:extLst>
          </p:cNvPr>
          <p:cNvSpPr>
            <a:spLocks noGrp="1"/>
          </p:cNvSpPr>
          <p:nvPr>
            <p:ph idx="1"/>
          </p:nvPr>
        </p:nvSpPr>
        <p:spPr>
          <a:xfrm>
            <a:off x="7140575" y="1520825"/>
            <a:ext cx="4500562" cy="4572000"/>
          </a:xfrm>
        </p:spPr>
        <p:txBody>
          <a:bodyPr anchor="t">
            <a:normAutofit/>
          </a:bodyPr>
          <a:lstStyle/>
          <a:p>
            <a:r>
              <a:rPr lang="en-GB" dirty="0"/>
              <a:t>The choice of the VR development I chose is creating a virtual tour for Robben Island  Cells. As many people would like to see the history of South Africa. The cell of Nelson Mandela where he was kept for 27 years also Govern Mbeki who spent 23 years  in jail. </a:t>
            </a:r>
          </a:p>
          <a:p>
            <a:endParaRPr lang="en-ZA" dirty="0"/>
          </a:p>
        </p:txBody>
      </p:sp>
    </p:spTree>
    <p:extLst>
      <p:ext uri="{BB962C8B-B14F-4D97-AF65-F5344CB8AC3E}">
        <p14:creationId xmlns:p14="http://schemas.microsoft.com/office/powerpoint/2010/main" val="41862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EE85A-A850-17B2-6258-179A01835336}"/>
              </a:ext>
            </a:extLst>
          </p:cNvPr>
          <p:cNvSpPr>
            <a:spLocks noGrp="1"/>
          </p:cNvSpPr>
          <p:nvPr>
            <p:ph type="title"/>
          </p:nvPr>
        </p:nvSpPr>
        <p:spPr/>
        <p:txBody>
          <a:bodyPr/>
          <a:lstStyle/>
          <a:p>
            <a:r>
              <a:rPr lang="en-GB" dirty="0"/>
              <a:t>Functionality of Robben Island Virtual Tour</a:t>
            </a:r>
            <a:endParaRPr lang="en-ZA" dirty="0"/>
          </a:p>
        </p:txBody>
      </p:sp>
      <p:sp>
        <p:nvSpPr>
          <p:cNvPr id="3" name="Content Placeholder 2">
            <a:extLst>
              <a:ext uri="{FF2B5EF4-FFF2-40B4-BE49-F238E27FC236}">
                <a16:creationId xmlns:a16="http://schemas.microsoft.com/office/drawing/2014/main" id="{33FF045B-6392-A01C-CFC0-4509A1FEE620}"/>
              </a:ext>
            </a:extLst>
          </p:cNvPr>
          <p:cNvSpPr>
            <a:spLocks noGrp="1"/>
          </p:cNvSpPr>
          <p:nvPr>
            <p:ph idx="1"/>
          </p:nvPr>
        </p:nvSpPr>
        <p:spPr/>
        <p:txBody>
          <a:bodyPr>
            <a:normAutofit/>
          </a:bodyPr>
          <a:lstStyle/>
          <a:p>
            <a:r>
              <a:rPr lang="en-GB" dirty="0"/>
              <a:t>The first thing when the tour start, you will start at the door then you will be able to walk through the passage. You will find the information in front about the tour.</a:t>
            </a:r>
          </a:p>
          <a:p>
            <a:r>
              <a:rPr lang="en-GB" dirty="0"/>
              <a:t>You will first see the Nelson Mandela Cell where you will be able to open the cell to get inside and interact with objects inside.</a:t>
            </a:r>
          </a:p>
          <a:p>
            <a:r>
              <a:rPr lang="en-GB" dirty="0"/>
              <a:t>You  can walk out of Mandela Cell and walk to Govern Mbeki Cell and, also be able to interact with the tools there like turning on the TV using a remote and be able to grab the models.</a:t>
            </a:r>
          </a:p>
          <a:p>
            <a:r>
              <a:rPr lang="en-GB" dirty="0"/>
              <a:t>Also there will be apartheid struggle music  in background to enhance the VR tour and feel the apartheid struggle.</a:t>
            </a:r>
          </a:p>
          <a:p>
            <a:endParaRPr lang="en-ZA" dirty="0"/>
          </a:p>
        </p:txBody>
      </p:sp>
    </p:spTree>
    <p:extLst>
      <p:ext uri="{BB962C8B-B14F-4D97-AF65-F5344CB8AC3E}">
        <p14:creationId xmlns:p14="http://schemas.microsoft.com/office/powerpoint/2010/main" val="3594067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D9F719-4DF9-5F4A-631B-34D29ECE13E1}"/>
              </a:ext>
            </a:extLst>
          </p:cNvPr>
          <p:cNvSpPr>
            <a:spLocks noGrp="1"/>
          </p:cNvSpPr>
          <p:nvPr>
            <p:ph type="title"/>
          </p:nvPr>
        </p:nvSpPr>
        <p:spPr>
          <a:xfrm>
            <a:off x="550862" y="580363"/>
            <a:ext cx="5437188" cy="1997855"/>
          </a:xfrm>
        </p:spPr>
        <p:txBody>
          <a:bodyPr wrap="square" anchor="t">
            <a:normAutofit/>
          </a:bodyPr>
          <a:lstStyle/>
          <a:p>
            <a:pPr>
              <a:lnSpc>
                <a:spcPct val="90000"/>
              </a:lnSpc>
            </a:pPr>
            <a:r>
              <a:rPr lang="en-GB" dirty="0"/>
              <a:t>Technical Details of the Robben Island Virtual Tour</a:t>
            </a:r>
            <a:endParaRPr lang="en-ZA"/>
          </a:p>
        </p:txBody>
      </p:sp>
      <p:sp>
        <p:nvSpPr>
          <p:cNvPr id="10" name="Oval 9">
            <a:extLst>
              <a:ext uri="{FF2B5EF4-FFF2-40B4-BE49-F238E27FC236}">
                <a16:creationId xmlns:a16="http://schemas.microsoft.com/office/drawing/2014/main" id="{6959C3E7-D59B-44C4-9BBD-3BC2A41A0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 name="Group 11">
            <a:extLst>
              <a:ext uri="{FF2B5EF4-FFF2-40B4-BE49-F238E27FC236}">
                <a16:creationId xmlns:a16="http://schemas.microsoft.com/office/drawing/2014/main" id="{3654876B-FB01-4E58-9C9F-3D510011B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22329" y="4018501"/>
            <a:ext cx="1468514" cy="1521012"/>
            <a:chOff x="8926879" y="88028"/>
            <a:chExt cx="1468514" cy="1521012"/>
          </a:xfrm>
        </p:grpSpPr>
        <p:sp>
          <p:nvSpPr>
            <p:cNvPr id="13" name="Freeform 5">
              <a:extLst>
                <a:ext uri="{FF2B5EF4-FFF2-40B4-BE49-F238E27FC236}">
                  <a16:creationId xmlns:a16="http://schemas.microsoft.com/office/drawing/2014/main" id="{6EE14B10-2C91-4CF8-ABB6-7E21AA98C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153221" y="88028"/>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6">
              <a:extLst>
                <a:ext uri="{FF2B5EF4-FFF2-40B4-BE49-F238E27FC236}">
                  <a16:creationId xmlns:a16="http://schemas.microsoft.com/office/drawing/2014/main" id="{5A93B35E-1AB2-4CCC-91AC-122E57A18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8926879" y="221946"/>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8">
              <a:extLst>
                <a:ext uri="{FF2B5EF4-FFF2-40B4-BE49-F238E27FC236}">
                  <a16:creationId xmlns:a16="http://schemas.microsoft.com/office/drawing/2014/main" id="{E9951197-11BD-489A-BF2C-E542541A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455555" y="532490"/>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B620DEAD-ABFB-DC4A-D088-4D78CBD4BAD5}"/>
              </a:ext>
            </a:extLst>
          </p:cNvPr>
          <p:cNvSpPr>
            <a:spLocks noGrp="1"/>
          </p:cNvSpPr>
          <p:nvPr>
            <p:ph idx="1"/>
          </p:nvPr>
        </p:nvSpPr>
        <p:spPr>
          <a:xfrm>
            <a:off x="7140575" y="1520825"/>
            <a:ext cx="4500562" cy="4572000"/>
          </a:xfrm>
        </p:spPr>
        <p:txBody>
          <a:bodyPr anchor="t">
            <a:normAutofit/>
          </a:bodyPr>
          <a:lstStyle/>
          <a:p>
            <a:pPr>
              <a:lnSpc>
                <a:spcPct val="100000"/>
              </a:lnSpc>
            </a:pPr>
            <a:r>
              <a:rPr lang="en-GB" sz="1600" dirty="0"/>
              <a:t>The technology that used is Unity3D to implement my  virtual tour.</a:t>
            </a:r>
          </a:p>
          <a:p>
            <a:pPr>
              <a:lnSpc>
                <a:spcPct val="100000"/>
              </a:lnSpc>
            </a:pPr>
            <a:r>
              <a:rPr lang="en-GB" sz="1600" dirty="0"/>
              <a:t>Firstly, is the usage of 3D Modelling tools, the making of cells and models that will be used including, lighting, textures.</a:t>
            </a:r>
          </a:p>
          <a:p>
            <a:pPr>
              <a:lnSpc>
                <a:spcPct val="100000"/>
              </a:lnSpc>
            </a:pPr>
            <a:r>
              <a:rPr lang="en-GB" sz="1600" dirty="0"/>
              <a:t>I made use of the text panel explaining the use of the VR tour so that users can understand what they will come against. I  also made use of audio to bring an immersive experience and added a screen that will display videos of apartheid.</a:t>
            </a:r>
          </a:p>
          <a:p>
            <a:pPr>
              <a:lnSpc>
                <a:spcPct val="100000"/>
              </a:lnSpc>
            </a:pPr>
            <a:r>
              <a:rPr lang="en-GB" sz="1600" dirty="0"/>
              <a:t>Used Unity physical and interaction system to allow the user to interact with the objects that will be in the Virtual Tour. Like opening the Cells, grabbing, and interacting the remote with the TV screen.</a:t>
            </a:r>
          </a:p>
          <a:p>
            <a:pPr>
              <a:lnSpc>
                <a:spcPct val="100000"/>
              </a:lnSpc>
            </a:pPr>
            <a:endParaRPr lang="en-GB" sz="1600" dirty="0"/>
          </a:p>
          <a:p>
            <a:pPr>
              <a:lnSpc>
                <a:spcPct val="100000"/>
              </a:lnSpc>
            </a:pPr>
            <a:endParaRPr lang="en-GB" sz="1600" dirty="0"/>
          </a:p>
          <a:p>
            <a:pPr>
              <a:lnSpc>
                <a:spcPct val="100000"/>
              </a:lnSpc>
            </a:pPr>
            <a:endParaRPr lang="en-GB" sz="1600" dirty="0"/>
          </a:p>
          <a:p>
            <a:pPr>
              <a:lnSpc>
                <a:spcPct val="100000"/>
              </a:lnSpc>
            </a:pPr>
            <a:endParaRPr lang="en-ZA" sz="1600" dirty="0"/>
          </a:p>
        </p:txBody>
      </p:sp>
    </p:spTree>
    <p:extLst>
      <p:ext uri="{BB962C8B-B14F-4D97-AF65-F5344CB8AC3E}">
        <p14:creationId xmlns:p14="http://schemas.microsoft.com/office/powerpoint/2010/main" val="699097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079AD3-7F15-3A51-E145-2DB12A75F9E5}"/>
              </a:ext>
            </a:extLst>
          </p:cNvPr>
          <p:cNvSpPr>
            <a:spLocks noGrp="1"/>
          </p:cNvSpPr>
          <p:nvPr>
            <p:ph type="title"/>
          </p:nvPr>
        </p:nvSpPr>
        <p:spPr>
          <a:xfrm>
            <a:off x="550862" y="1435100"/>
            <a:ext cx="5437188" cy="3496214"/>
          </a:xfrm>
        </p:spPr>
        <p:txBody>
          <a:bodyPr wrap="square" anchor="t">
            <a:normAutofit/>
          </a:bodyPr>
          <a:lstStyle/>
          <a:p>
            <a:r>
              <a:rPr lang="en-GB" sz="8000"/>
              <a:t>Challenges Encountered</a:t>
            </a:r>
            <a:endParaRPr lang="en-ZA" sz="8000"/>
          </a:p>
        </p:txBody>
      </p:sp>
      <p:sp>
        <p:nvSpPr>
          <p:cNvPr id="3" name="Content Placeholder 2">
            <a:extLst>
              <a:ext uri="{FF2B5EF4-FFF2-40B4-BE49-F238E27FC236}">
                <a16:creationId xmlns:a16="http://schemas.microsoft.com/office/drawing/2014/main" id="{16D4A4D4-8A3C-D356-E6DD-C7AB5644B821}"/>
              </a:ext>
            </a:extLst>
          </p:cNvPr>
          <p:cNvSpPr>
            <a:spLocks noGrp="1"/>
          </p:cNvSpPr>
          <p:nvPr>
            <p:ph idx="1"/>
          </p:nvPr>
        </p:nvSpPr>
        <p:spPr>
          <a:xfrm>
            <a:off x="7140575" y="1522184"/>
            <a:ext cx="3581181" cy="4570641"/>
          </a:xfrm>
        </p:spPr>
        <p:txBody>
          <a:bodyPr anchor="t">
            <a:normAutofit/>
          </a:bodyPr>
          <a:lstStyle/>
          <a:p>
            <a:r>
              <a:rPr lang="en-GB" sz="1600"/>
              <a:t>The challenge that I encountered is the continuous movement of the Virtual Tour. I tried many times to trigger the object of the game and I struggled but it did not discourage me not to implement my Virtual Tour.</a:t>
            </a:r>
            <a:endParaRPr lang="en-ZA" sz="1600"/>
          </a:p>
        </p:txBody>
      </p:sp>
      <p:sp>
        <p:nvSpPr>
          <p:cNvPr id="10" name="Freeform: Shape 9">
            <a:extLst>
              <a:ext uri="{FF2B5EF4-FFF2-40B4-BE49-F238E27FC236}">
                <a16:creationId xmlns:a16="http://schemas.microsoft.com/office/drawing/2014/main" id="{D3262674-A504-4C90-BBBB-94D20F92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4653" y="4120355"/>
            <a:ext cx="1237347" cy="1972470"/>
          </a:xfrm>
          <a:custGeom>
            <a:avLst/>
            <a:gdLst>
              <a:gd name="connsiteX0" fmla="*/ 986235 w 1237347"/>
              <a:gd name="connsiteY0" fmla="*/ 0 h 1972470"/>
              <a:gd name="connsiteX1" fmla="*/ 1184996 w 1237347"/>
              <a:gd name="connsiteY1" fmla="*/ 20037 h 1972470"/>
              <a:gd name="connsiteX2" fmla="*/ 1237347 w 1237347"/>
              <a:gd name="connsiteY2" fmla="*/ 33498 h 1972470"/>
              <a:gd name="connsiteX3" fmla="*/ 1237347 w 1237347"/>
              <a:gd name="connsiteY3" fmla="*/ 1938973 h 1972470"/>
              <a:gd name="connsiteX4" fmla="*/ 1184996 w 1237347"/>
              <a:gd name="connsiteY4" fmla="*/ 1952433 h 1972470"/>
              <a:gd name="connsiteX5" fmla="*/ 986235 w 1237347"/>
              <a:gd name="connsiteY5" fmla="*/ 1972470 h 1972470"/>
              <a:gd name="connsiteX6" fmla="*/ 0 w 1237347"/>
              <a:gd name="connsiteY6" fmla="*/ 986235 h 1972470"/>
              <a:gd name="connsiteX7" fmla="*/ 986235 w 1237347"/>
              <a:gd name="connsiteY7" fmla="*/ 0 h 197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347" h="1972470">
                <a:moveTo>
                  <a:pt x="986235" y="0"/>
                </a:moveTo>
                <a:cubicBezTo>
                  <a:pt x="1054320" y="0"/>
                  <a:pt x="1120794" y="6899"/>
                  <a:pt x="1184996" y="20037"/>
                </a:cubicBezTo>
                <a:lnTo>
                  <a:pt x="1237347" y="33498"/>
                </a:lnTo>
                <a:lnTo>
                  <a:pt x="1237347" y="1938973"/>
                </a:lnTo>
                <a:lnTo>
                  <a:pt x="1184996" y="1952433"/>
                </a:lnTo>
                <a:cubicBezTo>
                  <a:pt x="1120794" y="1965571"/>
                  <a:pt x="1054320" y="1972470"/>
                  <a:pt x="986235" y="1972470"/>
                </a:cubicBezTo>
                <a:cubicBezTo>
                  <a:pt x="441552" y="1972470"/>
                  <a:pt x="0" y="1530918"/>
                  <a:pt x="0" y="986235"/>
                </a:cubicBezTo>
                <a:cubicBezTo>
                  <a:pt x="0" y="441552"/>
                  <a:pt x="441552" y="0"/>
                  <a:pt x="986235"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508000" dist="76200" dir="15480000">
              <a:schemeClr val="accent1">
                <a:lumMod val="60000"/>
                <a:lumOff val="40000"/>
                <a:alpha val="6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085563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51AE3-AFAA-60CB-D99C-61EF9189F049}"/>
              </a:ext>
            </a:extLst>
          </p:cNvPr>
          <p:cNvSpPr>
            <a:spLocks noGrp="1"/>
          </p:cNvSpPr>
          <p:nvPr>
            <p:ph type="title"/>
          </p:nvPr>
        </p:nvSpPr>
        <p:spPr/>
        <p:txBody>
          <a:bodyPr/>
          <a:lstStyle/>
          <a:p>
            <a:r>
              <a:rPr lang="en-GB" dirty="0"/>
              <a:t>Demo Presentation</a:t>
            </a:r>
            <a:endParaRPr lang="en-ZA" dirty="0"/>
          </a:p>
        </p:txBody>
      </p:sp>
      <p:pic>
        <p:nvPicPr>
          <p:cNvPr id="7" name="Content Placeholder 6" descr="A screenshot of a computer&#10;&#10;Description automatically generated">
            <a:extLst>
              <a:ext uri="{FF2B5EF4-FFF2-40B4-BE49-F238E27FC236}">
                <a16:creationId xmlns:a16="http://schemas.microsoft.com/office/drawing/2014/main" id="{061323DD-BB89-2C4F-7469-E5EC5389EF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538" y="1439069"/>
            <a:ext cx="5546462" cy="3118363"/>
          </a:xfrm>
        </p:spPr>
      </p:pic>
      <p:pic>
        <p:nvPicPr>
          <p:cNvPr id="9" name="Picture 8" descr="A screenshot of a computer&#10;&#10;Description automatically generated">
            <a:extLst>
              <a:ext uri="{FF2B5EF4-FFF2-40B4-BE49-F238E27FC236}">
                <a16:creationId xmlns:a16="http://schemas.microsoft.com/office/drawing/2014/main" id="{4AB22F6C-ADA8-93EA-6988-940B42619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263062"/>
            <a:ext cx="6096000" cy="3427327"/>
          </a:xfrm>
          <a:prstGeom prst="rect">
            <a:avLst/>
          </a:prstGeom>
        </p:spPr>
      </p:pic>
    </p:spTree>
    <p:extLst>
      <p:ext uri="{BB962C8B-B14F-4D97-AF65-F5344CB8AC3E}">
        <p14:creationId xmlns:p14="http://schemas.microsoft.com/office/powerpoint/2010/main" val="2552123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BEF4-6D43-D040-F6D3-468EE1AAE4F6}"/>
              </a:ext>
            </a:extLst>
          </p:cNvPr>
          <p:cNvSpPr>
            <a:spLocks noGrp="1"/>
          </p:cNvSpPr>
          <p:nvPr>
            <p:ph type="title"/>
          </p:nvPr>
        </p:nvSpPr>
        <p:spPr/>
        <p:txBody>
          <a:bodyPr/>
          <a:lstStyle/>
          <a:p>
            <a:r>
              <a:rPr lang="en-GB" dirty="0"/>
              <a:t>Demo</a:t>
            </a:r>
            <a:endParaRPr lang="en-ZA" dirty="0"/>
          </a:p>
        </p:txBody>
      </p:sp>
      <p:pic>
        <p:nvPicPr>
          <p:cNvPr id="5" name="Content Placeholder 4" descr="A screenshot of a computer&#10;&#10;Description automatically generated">
            <a:extLst>
              <a:ext uri="{FF2B5EF4-FFF2-40B4-BE49-F238E27FC236}">
                <a16:creationId xmlns:a16="http://schemas.microsoft.com/office/drawing/2014/main" id="{B003AEAC-EB39-5A5B-9360-26E0809A6D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0862" y="2082982"/>
            <a:ext cx="5546893" cy="3118605"/>
          </a:xfrm>
        </p:spPr>
      </p:pic>
      <p:pic>
        <p:nvPicPr>
          <p:cNvPr id="7" name="Picture 6" descr="A screenshot of a computer&#10;&#10;Description automatically generated">
            <a:extLst>
              <a:ext uri="{FF2B5EF4-FFF2-40B4-BE49-F238E27FC236}">
                <a16:creationId xmlns:a16="http://schemas.microsoft.com/office/drawing/2014/main" id="{1F93C049-A712-8A2F-8315-D492D02F8B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28999"/>
            <a:ext cx="6096000" cy="3427327"/>
          </a:xfrm>
          <a:prstGeom prst="rect">
            <a:avLst/>
          </a:prstGeom>
        </p:spPr>
      </p:pic>
    </p:spTree>
    <p:extLst>
      <p:ext uri="{BB962C8B-B14F-4D97-AF65-F5344CB8AC3E}">
        <p14:creationId xmlns:p14="http://schemas.microsoft.com/office/powerpoint/2010/main" val="658406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364A-AA43-D344-3AEB-267AB1FAD52A}"/>
              </a:ext>
            </a:extLst>
          </p:cNvPr>
          <p:cNvSpPr>
            <a:spLocks noGrp="1"/>
          </p:cNvSpPr>
          <p:nvPr>
            <p:ph type="title"/>
          </p:nvPr>
        </p:nvSpPr>
        <p:spPr/>
        <p:txBody>
          <a:bodyPr/>
          <a:lstStyle/>
          <a:p>
            <a:r>
              <a:rPr lang="en-GB" dirty="0"/>
              <a:t>Demo</a:t>
            </a:r>
            <a:endParaRPr lang="en-ZA" dirty="0"/>
          </a:p>
        </p:txBody>
      </p:sp>
      <p:pic>
        <p:nvPicPr>
          <p:cNvPr id="5" name="Content Placeholder 4" descr="A screenshot of a computer&#10;&#10;Description automatically generated">
            <a:extLst>
              <a:ext uri="{FF2B5EF4-FFF2-40B4-BE49-F238E27FC236}">
                <a16:creationId xmlns:a16="http://schemas.microsoft.com/office/drawing/2014/main" id="{0EAE5B9B-ECA4-18C6-5522-3DDF521FB5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0862" y="2097973"/>
            <a:ext cx="5545138" cy="3117618"/>
          </a:xfrm>
        </p:spPr>
      </p:pic>
      <p:pic>
        <p:nvPicPr>
          <p:cNvPr id="7" name="Picture 6" descr="A screenshot of a computer&#10;&#10;Description automatically generated">
            <a:extLst>
              <a:ext uri="{FF2B5EF4-FFF2-40B4-BE49-F238E27FC236}">
                <a16:creationId xmlns:a16="http://schemas.microsoft.com/office/drawing/2014/main" id="{FD3BF272-5C3E-17A2-C8EF-20201AB86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29000"/>
            <a:ext cx="6095999" cy="3427326"/>
          </a:xfrm>
          <a:prstGeom prst="rect">
            <a:avLst/>
          </a:prstGeom>
        </p:spPr>
      </p:pic>
    </p:spTree>
    <p:extLst>
      <p:ext uri="{BB962C8B-B14F-4D97-AF65-F5344CB8AC3E}">
        <p14:creationId xmlns:p14="http://schemas.microsoft.com/office/powerpoint/2010/main" val="136547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A9957-AE45-B265-4908-41C41A354829}"/>
              </a:ext>
            </a:extLst>
          </p:cNvPr>
          <p:cNvSpPr>
            <a:spLocks noGrp="1"/>
          </p:cNvSpPr>
          <p:nvPr>
            <p:ph type="title"/>
          </p:nvPr>
        </p:nvSpPr>
        <p:spPr/>
        <p:txBody>
          <a:bodyPr/>
          <a:lstStyle/>
          <a:p>
            <a:r>
              <a:rPr lang="en-GB" dirty="0"/>
              <a:t>Demo</a:t>
            </a:r>
            <a:endParaRPr lang="en-ZA" dirty="0"/>
          </a:p>
        </p:txBody>
      </p:sp>
      <p:pic>
        <p:nvPicPr>
          <p:cNvPr id="5" name="Content Placeholder 4" descr="A screenshot of a computer&#10;&#10;Description automatically generated">
            <a:extLst>
              <a:ext uri="{FF2B5EF4-FFF2-40B4-BE49-F238E27FC236}">
                <a16:creationId xmlns:a16="http://schemas.microsoft.com/office/drawing/2014/main" id="{83AAE173-2FE8-AFAA-2A2A-966A1C8027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6618" y="2112963"/>
            <a:ext cx="7078764" cy="3979862"/>
          </a:xfrm>
        </p:spPr>
      </p:pic>
    </p:spTree>
    <p:extLst>
      <p:ext uri="{BB962C8B-B14F-4D97-AF65-F5344CB8AC3E}">
        <p14:creationId xmlns:p14="http://schemas.microsoft.com/office/powerpoint/2010/main" val="667938542"/>
      </p:ext>
    </p:extLst>
  </p:cSld>
  <p:clrMapOvr>
    <a:masterClrMapping/>
  </p:clrMapOvr>
</p:sld>
</file>

<file path=ppt/theme/theme1.xml><?xml version="1.0" encoding="utf-8"?>
<a:theme xmlns:a="http://schemas.openxmlformats.org/drawingml/2006/main" name="3DFloatVTI">
  <a:themeElements>
    <a:clrScheme name="AnalogousFromDarkSeedLeftStep">
      <a:dk1>
        <a:srgbClr val="000000"/>
      </a:dk1>
      <a:lt1>
        <a:srgbClr val="FFFFFF"/>
      </a:lt1>
      <a:dk2>
        <a:srgbClr val="1B2F2E"/>
      </a:dk2>
      <a:lt2>
        <a:srgbClr val="F3F3F0"/>
      </a:lt2>
      <a:accent1>
        <a:srgbClr val="5537E0"/>
      </a:accent1>
      <a:accent2>
        <a:srgbClr val="1F48CD"/>
      </a:accent2>
      <a:accent3>
        <a:srgbClr val="31A2DF"/>
      </a:accent3>
      <a:accent4>
        <a:srgbClr val="1DC1B6"/>
      </a:accent4>
      <a:accent5>
        <a:srgbClr val="2BC379"/>
      </a:accent5>
      <a:accent6>
        <a:srgbClr val="1EC82F"/>
      </a:accent6>
      <a:hlink>
        <a:srgbClr val="349D7B"/>
      </a:hlink>
      <a:folHlink>
        <a:srgbClr val="7F7F7F"/>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otalTime>71</TotalTime>
  <Words>381</Words>
  <Application>Microsoft Office PowerPoint</Application>
  <PresentationFormat>Widescreen</PresentationFormat>
  <Paragraphs>24</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Sitka Heading</vt:lpstr>
      <vt:lpstr>Source Sans Pro</vt:lpstr>
      <vt:lpstr>3DFloatVTI</vt:lpstr>
      <vt:lpstr>Robben Island Cell Virtual Tour</vt:lpstr>
      <vt:lpstr>Choice of the project</vt:lpstr>
      <vt:lpstr>Functionality of Robben Island Virtual Tour</vt:lpstr>
      <vt:lpstr>Technical Details of the Robben Island Virtual Tour</vt:lpstr>
      <vt:lpstr>Challenges Encountered</vt:lpstr>
      <vt:lpstr>Demo Presentation</vt:lpstr>
      <vt:lpstr>Demo</vt:lpstr>
      <vt:lpstr>Demo</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Robben Island Cell Virtual Tour</dc:title>
  <dc:creator>nyaniso xolilizwe</dc:creator>
  <cp:lastModifiedBy>Geekulcha Student Society</cp:lastModifiedBy>
  <cp:revision>4</cp:revision>
  <dcterms:created xsi:type="dcterms:W3CDTF">2024-05-14T12:00:23Z</dcterms:created>
  <dcterms:modified xsi:type="dcterms:W3CDTF">2024-06-10T19:54:55Z</dcterms:modified>
</cp:coreProperties>
</file>